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0"/>
  </p:notesMasterIdLst>
  <p:sldIdLst>
    <p:sldId id="277" r:id="rId2"/>
    <p:sldId id="300" r:id="rId3"/>
    <p:sldId id="558" r:id="rId4"/>
    <p:sldId id="559" r:id="rId5"/>
    <p:sldId id="560" r:id="rId6"/>
    <p:sldId id="561" r:id="rId7"/>
    <p:sldId id="557" r:id="rId8"/>
    <p:sldId id="266" r:id="rId9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ndpräsentation" id="{29FC6522-B4A4-454D-908D-8994D794DD3D}">
          <p14:sldIdLst>
            <p14:sldId id="277"/>
            <p14:sldId id="300"/>
            <p14:sldId id="558"/>
            <p14:sldId id="559"/>
            <p14:sldId id="560"/>
            <p14:sldId id="561"/>
            <p14:sldId id="557"/>
          </p14:sldIdLst>
        </p14:section>
        <p14:section name="Backup" id="{0FA435F4-6A8B-4319-B88C-ED833C7815B0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78">
          <p15:clr>
            <a:srgbClr val="A4A3A4"/>
          </p15:clr>
        </p15:guide>
        <p15:guide id="2" orient="horz" pos="210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orient="horz" pos="3838">
          <p15:clr>
            <a:srgbClr val="A4A3A4"/>
          </p15:clr>
        </p15:guide>
        <p15:guide id="5" pos="211">
          <p15:clr>
            <a:srgbClr val="A4A3A4"/>
          </p15:clr>
        </p15:guide>
        <p15:guide id="6" pos="7469">
          <p15:clr>
            <a:srgbClr val="A4A3A4"/>
          </p15:clr>
        </p15:guide>
        <p15:guide id="7" pos="6955">
          <p15:clr>
            <a:srgbClr val="A4A3A4"/>
          </p15:clr>
        </p15:guide>
        <p15:guide id="8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B483"/>
    <a:srgbClr val="C1666B"/>
    <a:srgbClr val="48A9A6"/>
    <a:srgbClr val="4281A4"/>
    <a:srgbClr val="555358"/>
    <a:srgbClr val="8F9491"/>
    <a:srgbClr val="00A0F5"/>
    <a:srgbClr val="44D0FA"/>
    <a:srgbClr val="058FB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06" autoAdjust="0"/>
    <p:restoredTop sz="95628" autoAdjust="0"/>
  </p:normalViewPr>
  <p:slideViewPr>
    <p:cSldViewPr>
      <p:cViewPr>
        <p:scale>
          <a:sx n="114" d="100"/>
          <a:sy n="114" d="100"/>
        </p:scale>
        <p:origin x="2440" y="952"/>
      </p:cViewPr>
      <p:guideLst>
        <p:guide orient="horz" pos="2478"/>
        <p:guide orient="horz" pos="210"/>
        <p:guide orient="horz" pos="981"/>
        <p:guide orient="horz" pos="3838"/>
        <p:guide pos="211"/>
        <p:guide pos="7469"/>
        <p:guide pos="695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9024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D6230-35D5-4CDF-8FAD-B5EAC575EF9D}" type="datetimeFigureOut">
              <a:rPr lang="en-US" smtClean="0"/>
              <a:t>4/26/20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A2A421-727C-49B1-A098-B727755037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10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A2A421-727C-49B1-A098-B727755037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57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A2A421-727C-49B1-A098-B727755037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82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headlin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7328581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3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000" y="259200"/>
            <a:ext cx="11520000" cy="33855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Headline for max two lines tk Brand Blue (Subline one line only 18 pt grey)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35999" y="6163200"/>
            <a:ext cx="10704000" cy="144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en-US" dirty="0"/>
              <a:t>Placeholder for sources and footnote: footnotes are numbered (no *) </a:t>
            </a:r>
          </a:p>
        </p:txBody>
      </p:sp>
    </p:spTree>
    <p:extLst>
      <p:ext uri="{BB962C8B-B14F-4D97-AF65-F5344CB8AC3E}">
        <p14:creationId xmlns:p14="http://schemas.microsoft.com/office/powerpoint/2010/main" val="2000491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headline + text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 for max two lines </a:t>
            </a:r>
            <a:r>
              <a:rPr lang="en-US" dirty="0" err="1"/>
              <a:t>tk</a:t>
            </a:r>
            <a:r>
              <a:rPr lang="en-US" dirty="0"/>
              <a:t> Brand Blue (Subline one line only 18 </a:t>
            </a:r>
            <a:r>
              <a:rPr lang="en-US" dirty="0" err="1"/>
              <a:t>pt</a:t>
            </a:r>
            <a:r>
              <a:rPr lang="en-US" dirty="0"/>
              <a:t> grey)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1200" y="1522799"/>
            <a:ext cx="5519973" cy="4536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35999" y="6163200"/>
            <a:ext cx="10704000" cy="144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en-US" dirty="0"/>
              <a:t>Placeholder for sources and footnote: footnotes are numbered (no *) </a:t>
            </a:r>
          </a:p>
        </p:txBody>
      </p:sp>
    </p:spTree>
    <p:extLst>
      <p:ext uri="{BB962C8B-B14F-4D97-AF65-F5344CB8AC3E}">
        <p14:creationId xmlns:p14="http://schemas.microsoft.com/office/powerpoint/2010/main" val="1726441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k_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Headline for max two lines </a:t>
            </a:r>
            <a:r>
              <a:rPr lang="en-US" dirty="0" err="1"/>
              <a:t>tk</a:t>
            </a:r>
            <a:r>
              <a:rPr lang="en-US" dirty="0"/>
              <a:t> Brand Blue (Subline one line only 18 </a:t>
            </a:r>
            <a:r>
              <a:rPr lang="en-US" dirty="0" err="1"/>
              <a:t>pt</a:t>
            </a:r>
            <a:r>
              <a:rPr lang="en-US" dirty="0"/>
              <a:t> grey)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335999" y="6163200"/>
            <a:ext cx="10704000" cy="144000"/>
          </a:xfr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800" baseline="0"/>
            </a:lvl1pPr>
          </a:lstStyle>
          <a:p>
            <a:pPr lvl="0"/>
            <a:r>
              <a:rPr lang="en-US" dirty="0"/>
              <a:t>Placeholder for sources and footnote: footnotes are numbered (no *) </a:t>
            </a:r>
          </a:p>
        </p:txBody>
      </p:sp>
    </p:spTree>
    <p:extLst>
      <p:ext uri="{BB962C8B-B14F-4D97-AF65-F5344CB8AC3E}">
        <p14:creationId xmlns:p14="http://schemas.microsoft.com/office/powerpoint/2010/main" val="903599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k_titl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2739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0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3600" b="0" i="0" baseline="0" dirty="0" err="1">
              <a:ln>
                <a:noFill/>
              </a:ln>
              <a:solidFill>
                <a:schemeClr val="tx1"/>
              </a:solidFill>
              <a:latin typeface="TKTypeMedium" panose="020B0606030201060204" pitchFamily="34" charset="0"/>
              <a:ea typeface="+mj-ea"/>
              <a:cs typeface="+mj-cs"/>
              <a:sym typeface="TKTypeMedium" panose="020B0606030201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60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ocus Master - 1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lIns="180000" tIns="93600" rIns="180000" bIns="93600">
            <a:normAutofit/>
          </a:bodyPr>
          <a:lstStyle>
            <a:lvl1pPr marL="0" indent="0">
              <a:buFont typeface="Arial" panose="020B0604020202020204" pitchFamily="34" charset="0"/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60760" y="2923591"/>
            <a:ext cx="7870480" cy="743026"/>
          </a:xfrm>
        </p:spPr>
        <p:txBody>
          <a:bodyPr vert="horz" wrap="square" lIns="180000" tIns="93600" rIns="180000" bIns="93600" rtlCol="0" anchor="t">
            <a:spAutoFit/>
          </a:bodyPr>
          <a:lstStyle>
            <a:lvl1pPr algn="ctr" defTabSz="914309" rtl="0" eaLnBrk="1" latinLnBrk="0" hangingPunct="1">
              <a:spcBef>
                <a:spcPct val="0"/>
              </a:spcBef>
              <a:buNone/>
              <a:defRPr lang="en-GB" sz="3600" b="1" kern="1200" cap="all" baseline="0" dirty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30414" y="2475109"/>
            <a:ext cx="7108167" cy="404472"/>
          </a:xfrm>
        </p:spPr>
        <p:txBody>
          <a:bodyPr vert="horz" wrap="square" lIns="180000" tIns="93600" rIns="180000" bIns="93600" rtlCol="0" anchor="b">
            <a:spAutoFit/>
          </a:bodyPr>
          <a:lstStyle>
            <a:lvl1pPr marL="0" indent="0" algn="ctr" defTabSz="914309" rtl="0" eaLnBrk="1" latinLnBrk="0" hangingPunct="1">
              <a:spcBef>
                <a:spcPct val="20000"/>
              </a:spcBef>
              <a:buFont typeface="Arial" pitchFamily="34" charset="0"/>
              <a:buNone/>
              <a:defRPr lang="en-GB" sz="1400" kern="1200" baseline="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308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rocus Master - 1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attFill prst="pct75">
            <a:fgClr>
              <a:schemeClr val="bg2"/>
            </a:fgClr>
            <a:bgClr>
              <a:prstClr val="white"/>
            </a:bgClr>
          </a:pattFill>
        </p:spPr>
        <p:txBody>
          <a:bodyPr vert="horz" lIns="180000" tIns="93600" rIns="180000" bIns="93600" rtlCol="0">
            <a:normAutofit/>
          </a:bodyPr>
          <a:lstStyle>
            <a:lvl1pPr marL="0" indent="0">
              <a:buNone/>
              <a:defRPr lang="en-GB" sz="1400" baseline="0" dirty="0"/>
            </a:lvl1pPr>
          </a:lstStyle>
          <a:p>
            <a:pPr marL="342866" lvl="0" indent="-342866">
              <a:spcBef>
                <a:spcPts val="0"/>
              </a:spcBef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4433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1991126954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" name="think-cell Folie" r:id="rId10" imgW="270" imgH="270" progId="TCLayout.ActiveDocument.1">
                  <p:embed/>
                </p:oleObj>
              </mc:Choice>
              <mc:Fallback>
                <p:oleObj name="think-cell Foli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6000" y="259200"/>
            <a:ext cx="11520000" cy="33855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000" y="1522799"/>
            <a:ext cx="11520000" cy="45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5999" y="6541200"/>
            <a:ext cx="336000" cy="1116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94159-020E-4050-A07E-D2CBBD4BC98F}" type="slidenum">
              <a:rPr lang="en-US" sz="80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4000" y="6541200"/>
            <a:ext cx="10416000" cy="11160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chemeClr val="tx1">
                    <a:lumMod val="90000"/>
                    <a:lumOff val="10000"/>
                  </a:schemeClr>
                </a:solidFill>
              </a:rPr>
              <a:t>|  04/28/2020  |  Classification of news headlines with impact on the probability of stock prices changes | CIS-627 Capstone | Max Franke</a:t>
            </a:r>
          </a:p>
        </p:txBody>
      </p:sp>
    </p:spTree>
    <p:extLst>
      <p:ext uri="{BB962C8B-B14F-4D97-AF65-F5344CB8AC3E}">
        <p14:creationId xmlns:p14="http://schemas.microsoft.com/office/powerpoint/2010/main" val="2645240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3" r:id="rId2"/>
    <p:sldLayoutId id="2147483664" r:id="rId3"/>
    <p:sldLayoutId id="2147483649" r:id="rId4"/>
    <p:sldLayoutId id="2147483667" r:id="rId5"/>
    <p:sldLayoutId id="2147483668" r:id="rId6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200" kern="1200">
          <a:solidFill>
            <a:schemeClr val="accent5"/>
          </a:solidFill>
          <a:latin typeface="+mn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26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180000" algn="l" defTabSz="914400" rtl="0" eaLnBrk="1" latinLnBrk="0" hangingPunct="1">
        <a:spcBef>
          <a:spcPts val="1200"/>
        </a:spcBef>
        <a:spcAft>
          <a:spcPts val="0"/>
        </a:spcAft>
        <a:buClr>
          <a:schemeClr val="accent5"/>
        </a:buClr>
        <a:buFont typeface="TKTypeMedium" panose="020B0606040502020204" pitchFamily="34" charset="0"/>
        <a:buChar char="−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slide" Target="slide7.xml"/><Relationship Id="rId3" Type="http://schemas.openxmlformats.org/officeDocument/2006/relationships/tags" Target="../tags/tag7.xml"/><Relationship Id="rId21" Type="http://schemas.openxmlformats.org/officeDocument/2006/relationships/image" Target="../media/image3.emf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oleObject" Target="../embeddings/oleObject4.bin"/><Relationship Id="rId1" Type="http://schemas.openxmlformats.org/officeDocument/2006/relationships/vmlDrawing" Target="../drawings/vmlDrawing4.v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19" Type="http://schemas.openxmlformats.org/officeDocument/2006/relationships/slide" Target="slide2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4.png"/><Relationship Id="rId5" Type="http://schemas.openxmlformats.org/officeDocument/2006/relationships/slide" Target="slide2.xml"/><Relationship Id="rId4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slide" Target="slide7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tags" Target="../tags/tag34.xml"/><Relationship Id="rId7" Type="http://schemas.openxmlformats.org/officeDocument/2006/relationships/image" Target="../media/image3.emf"/><Relationship Id="rId12" Type="http://schemas.openxmlformats.org/officeDocument/2006/relationships/image" Target="../media/image11.png"/><Relationship Id="rId2" Type="http://schemas.openxmlformats.org/officeDocument/2006/relationships/tags" Target="../tags/tag3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0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A79F473-F2E3-A443-AAE6-D19B2E0FE0D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>
            <a:fillRect/>
          </a:stretch>
        </p:blipFill>
        <p:spPr/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2B2F9A-4402-0041-870E-116D70FA09FC}"/>
              </a:ext>
            </a:extLst>
          </p:cNvPr>
          <p:cNvSpPr/>
          <p:nvPr/>
        </p:nvSpPr>
        <p:spPr>
          <a:xfrm>
            <a:off x="0" y="0"/>
            <a:ext cx="12166703" cy="6858000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74902"/>
                </a:srgbClr>
              </a:gs>
              <a:gs pos="72000">
                <a:srgbClr val="5F83C5">
                  <a:alpha val="75000"/>
                </a:srgbClr>
              </a:gs>
            </a:gsLst>
            <a:lin ang="2700000" scaled="1"/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GB" cap="all" spc="20" dirty="0"/>
          </a:p>
        </p:txBody>
      </p:sp>
      <p:sp>
        <p:nvSpPr>
          <p:cNvPr id="10" name="Rectangle 9"/>
          <p:cNvSpPr/>
          <p:nvPr/>
        </p:nvSpPr>
        <p:spPr>
          <a:xfrm>
            <a:off x="309" y="3717986"/>
            <a:ext cx="12191383" cy="3140016"/>
          </a:xfrm>
          <a:prstGeom prst="rect">
            <a:avLst/>
          </a:prstGeom>
          <a:gradFill>
            <a:gsLst>
              <a:gs pos="58000">
                <a:srgbClr val="FFFFFF"/>
              </a:gs>
              <a:gs pos="100000">
                <a:srgbClr val="FFFFFF">
                  <a:shade val="100000"/>
                  <a:satMod val="115000"/>
                  <a:alpha val="0"/>
                </a:srgbClr>
              </a:gs>
            </a:gsLst>
            <a:lin ang="16200000" scaled="1"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pc="20"/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-276708" y="5064317"/>
            <a:ext cx="12673407" cy="1682835"/>
            <a:chOff x="1617455" y="5164745"/>
            <a:chExt cx="5520903" cy="1682835"/>
          </a:xfrm>
        </p:grpSpPr>
        <p:sp>
          <p:nvSpPr>
            <p:cNvPr id="12" name="Rectangle 11"/>
            <p:cNvSpPr/>
            <p:nvPr/>
          </p:nvSpPr>
          <p:spPr>
            <a:xfrm>
              <a:off x="1727424" y="5180136"/>
              <a:ext cx="5300963" cy="371513"/>
            </a:xfrm>
            <a:prstGeom prst="rect">
              <a:avLst/>
            </a:prstGeom>
            <a:noFill/>
            <a:ln/>
          </p:spPr>
          <p:txBody>
            <a:bodyPr wrap="square" lIns="90000" tIns="46800" rIns="90000" bIns="46800" anchor="b">
              <a:spAutoFit/>
            </a:bodyPr>
            <a:lstStyle/>
            <a:p>
              <a:pPr algn="ctr"/>
              <a:r>
                <a:rPr lang="en-GB" cap="all" spc="20" dirty="0">
                  <a:solidFill>
                    <a:srgbClr val="060606"/>
                  </a:solidFill>
                </a:rPr>
                <a:t>04/28/2020  | CIS 627 161 BIG DATA ANALYTICS CAPTSTONE | Max Franke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17455" y="5645070"/>
              <a:ext cx="5520903" cy="1202510"/>
            </a:xfrm>
            <a:prstGeom prst="rect">
              <a:avLst/>
            </a:prstGeom>
            <a:noFill/>
            <a:ln/>
          </p:spPr>
          <p:txBody>
            <a:bodyPr wrap="square" lIns="90000" tIns="46800" rIns="90000" bIns="46800" anchor="t">
              <a:spAutoFit/>
            </a:bodyPr>
            <a:lstStyle/>
            <a:p>
              <a:pPr algn="ctr"/>
              <a:r>
                <a:rPr lang="en-GB" sz="3600" b="1" cap="all" spc="20" dirty="0">
                  <a:solidFill>
                    <a:schemeClr val="accent1"/>
                  </a:solidFill>
                  <a:latin typeface="+mj-lt"/>
                  <a:cs typeface="+mj-cs"/>
                </a:rPr>
                <a:t>Classification of news headlines with impact on the probability of stock prices changes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958197" y="5164745"/>
              <a:ext cx="4839418" cy="402291"/>
              <a:chOff x="414071" y="1888163"/>
              <a:chExt cx="5167223" cy="402291"/>
            </a:xfrm>
          </p:grpSpPr>
          <p:cxnSp>
            <p:nvCxnSpPr>
              <p:cNvPr id="15" name="Straight Connector 14"/>
              <p:cNvCxnSpPr>
                <a:cxnSpLocks/>
              </p:cNvCxnSpPr>
              <p:nvPr/>
            </p:nvCxnSpPr>
            <p:spPr>
              <a:xfrm>
                <a:off x="414071" y="1888163"/>
                <a:ext cx="5167223" cy="0"/>
              </a:xfrm>
              <a:prstGeom prst="line">
                <a:avLst/>
              </a:prstGeom>
              <a:ln w="12700" cap="sq">
                <a:solidFill>
                  <a:srgbClr val="060606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>
                <a:cxnSpLocks/>
              </p:cNvCxnSpPr>
              <p:nvPr/>
            </p:nvCxnSpPr>
            <p:spPr>
              <a:xfrm>
                <a:off x="414071" y="2290454"/>
                <a:ext cx="5167223" cy="0"/>
              </a:xfrm>
              <a:prstGeom prst="line">
                <a:avLst/>
              </a:prstGeom>
              <a:ln w="12700" cap="sq">
                <a:solidFill>
                  <a:srgbClr val="060606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53291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942D7837-7DF8-BA41-9527-1EDD8C10E1A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2656484"/>
            <a:ext cx="11855999" cy="359073"/>
          </a:xfrm>
          <a:prstGeom prst="rect">
            <a:avLst/>
          </a:prstGeom>
          <a:solidFill>
            <a:srgbClr val="C16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600">
              <a:ln>
                <a:noFill/>
              </a:ln>
              <a:solidFill>
                <a:srgbClr val="4B5564"/>
              </a:solidFill>
              <a:latin typeface="TKTypeMedium" panose="020B0606030201060204" pitchFamily="34" charset="0"/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5CD88568-CF40-EA4F-A218-EE1A0A408F2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3213943"/>
            <a:ext cx="11855999" cy="359073"/>
          </a:xfrm>
          <a:prstGeom prst="rect">
            <a:avLst/>
          </a:prstGeom>
          <a:solidFill>
            <a:srgbClr val="D4B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600">
              <a:ln>
                <a:noFill/>
              </a:ln>
              <a:solidFill>
                <a:srgbClr val="4B5564"/>
              </a:solidFill>
              <a:latin typeface="TKTypeMedium" panose="020B0606030201060204" pitchFamily="34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1CE12BA-3F5D-DE4B-9306-0BA71415CD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906" y="2106910"/>
            <a:ext cx="11855999" cy="359073"/>
          </a:xfrm>
          <a:prstGeom prst="rect">
            <a:avLst/>
          </a:prstGeom>
          <a:solidFill>
            <a:srgbClr val="48A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600">
              <a:ln>
                <a:noFill/>
              </a:ln>
              <a:solidFill>
                <a:srgbClr val="4B5564"/>
              </a:solidFill>
              <a:latin typeface="TKTypeMedium" panose="020B0606030201060204" pitchFamily="34" charset="0"/>
            </a:endParaRPr>
          </a:p>
        </p:txBody>
      </p:sp>
      <p:sp>
        <p:nvSpPr>
          <p:cNvPr id="12" name="Rechteck 11">
            <a:hlinkClick r:id="" action="ppaction://noaction"/>
          </p:cNvPr>
          <p:cNvSpPr/>
          <p:nvPr>
            <p:custDataLst>
              <p:tags r:id="rId6"/>
            </p:custDataLst>
          </p:nvPr>
        </p:nvSpPr>
        <p:spPr>
          <a:xfrm>
            <a:off x="844000" y="3206057"/>
            <a:ext cx="2522358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TKTypeMedium" panose="020B0606030201060204" pitchFamily="34" charset="0"/>
              </a:rPr>
              <a:t>Technical analysis and findings</a:t>
            </a:r>
          </a:p>
        </p:txBody>
      </p:sp>
      <p:sp>
        <p:nvSpPr>
          <p:cNvPr id="11" name="Rechteck 10">
            <a:hlinkClick r:id="" action="ppaction://noaction"/>
          </p:cNvPr>
          <p:cNvSpPr/>
          <p:nvPr>
            <p:custDataLst>
              <p:tags r:id="rId7"/>
            </p:custDataLst>
          </p:nvPr>
        </p:nvSpPr>
        <p:spPr>
          <a:xfrm>
            <a:off x="336000" y="3206057"/>
            <a:ext cx="508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sz="1600">
                <a:ln>
                  <a:noFill/>
                </a:ln>
                <a:solidFill>
                  <a:schemeClr val="bg1"/>
                </a:solidFill>
                <a:latin typeface="TKTypeMedium" panose="020B0606030201060204" pitchFamily="34" charset="0"/>
              </a:rPr>
              <a:t>4</a:t>
            </a:r>
          </a:p>
        </p:txBody>
      </p:sp>
      <p:sp>
        <p:nvSpPr>
          <p:cNvPr id="10" name="Rechteck 9">
            <a:hlinkClick r:id="" action="ppaction://noaction"/>
          </p:cNvPr>
          <p:cNvSpPr/>
          <p:nvPr>
            <p:custDataLst>
              <p:tags r:id="rId8"/>
            </p:custDataLst>
          </p:nvPr>
        </p:nvSpPr>
        <p:spPr>
          <a:xfrm>
            <a:off x="844000" y="2656484"/>
            <a:ext cx="2522358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TKTypeMedium" panose="020B0606030201060204" pitchFamily="34" charset="0"/>
              </a:rPr>
              <a:t>Models and parameters</a:t>
            </a:r>
          </a:p>
        </p:txBody>
      </p:sp>
      <p:sp>
        <p:nvSpPr>
          <p:cNvPr id="9" name="Rechteck 8">
            <a:hlinkClick r:id="" action="ppaction://noaction"/>
          </p:cNvPr>
          <p:cNvSpPr/>
          <p:nvPr>
            <p:custDataLst>
              <p:tags r:id="rId9"/>
            </p:custDataLst>
          </p:nvPr>
        </p:nvSpPr>
        <p:spPr>
          <a:xfrm>
            <a:off x="336000" y="2656484"/>
            <a:ext cx="508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sz="1600">
                <a:ln>
                  <a:noFill/>
                </a:ln>
                <a:solidFill>
                  <a:schemeClr val="bg1"/>
                </a:solidFill>
                <a:latin typeface="TKTypeMedium" panose="020B0606030201060204" pitchFamily="34" charset="0"/>
              </a:rPr>
              <a:t>3</a:t>
            </a:r>
          </a:p>
        </p:txBody>
      </p:sp>
      <p:sp>
        <p:nvSpPr>
          <p:cNvPr id="8" name="Rechteck 7">
            <a:hlinkClick r:id="rId18" action="ppaction://hlinksldjump"/>
          </p:cNvPr>
          <p:cNvSpPr/>
          <p:nvPr>
            <p:custDataLst>
              <p:tags r:id="rId10"/>
            </p:custDataLst>
          </p:nvPr>
        </p:nvSpPr>
        <p:spPr>
          <a:xfrm>
            <a:off x="844000" y="2106911"/>
            <a:ext cx="651214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TKTypeMedium" panose="020B0606030201060204" pitchFamily="34" charset="0"/>
              </a:rPr>
              <a:t>Data and tidying</a:t>
            </a:r>
          </a:p>
        </p:txBody>
      </p:sp>
      <p:sp>
        <p:nvSpPr>
          <p:cNvPr id="7" name="Rechteck 6">
            <a:hlinkClick r:id="rId18" action="ppaction://hlinksldjump"/>
          </p:cNvPr>
          <p:cNvSpPr/>
          <p:nvPr>
            <p:custDataLst>
              <p:tags r:id="rId11"/>
            </p:custDataLst>
          </p:nvPr>
        </p:nvSpPr>
        <p:spPr>
          <a:xfrm>
            <a:off x="336000" y="2106911"/>
            <a:ext cx="508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sz="1600">
                <a:ln>
                  <a:noFill/>
                </a:ln>
                <a:solidFill>
                  <a:schemeClr val="bg1"/>
                </a:solidFill>
                <a:latin typeface="TKTypeMedium" panose="020B0606030201060204" pitchFamily="34" charset="0"/>
              </a:rPr>
              <a:t>2</a:t>
            </a:r>
          </a:p>
        </p:txBody>
      </p:sp>
      <p:sp>
        <p:nvSpPr>
          <p:cNvPr id="6" name="Rechteck 5"/>
          <p:cNvSpPr/>
          <p:nvPr>
            <p:custDataLst>
              <p:tags r:id="rId12"/>
            </p:custDataLst>
          </p:nvPr>
        </p:nvSpPr>
        <p:spPr>
          <a:xfrm>
            <a:off x="0" y="1557338"/>
            <a:ext cx="11855999" cy="359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600">
              <a:ln>
                <a:noFill/>
              </a:ln>
              <a:solidFill>
                <a:srgbClr val="4B5564"/>
              </a:solidFill>
              <a:latin typeface="TKTypeMedium" panose="020B0606030201060204" pitchFamily="34" charset="0"/>
            </a:endParaRPr>
          </a:p>
        </p:txBody>
      </p:sp>
      <p:sp>
        <p:nvSpPr>
          <p:cNvPr id="5" name="Rechteck 4">
            <a:hlinkClick r:id="rId19" action="ppaction://hlinksldjump"/>
          </p:cNvPr>
          <p:cNvSpPr/>
          <p:nvPr>
            <p:custDataLst>
              <p:tags r:id="rId13"/>
            </p:custDataLst>
          </p:nvPr>
        </p:nvSpPr>
        <p:spPr>
          <a:xfrm>
            <a:off x="844000" y="1557338"/>
            <a:ext cx="2522358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TKTypeMedium" panose="020B0606030201060204" pitchFamily="34" charset="0"/>
              </a:rPr>
              <a:t>Problem and results summary</a:t>
            </a:r>
            <a:endParaRPr lang="en-US" sz="1600" dirty="0">
              <a:ln>
                <a:noFill/>
              </a:ln>
              <a:solidFill>
                <a:srgbClr val="FFFFFF"/>
              </a:solidFill>
              <a:latin typeface="TKTypeMedium" panose="020B0606030201060204" pitchFamily="34" charset="0"/>
            </a:endParaRPr>
          </a:p>
        </p:txBody>
      </p:sp>
      <p:sp>
        <p:nvSpPr>
          <p:cNvPr id="4" name="Rechteck 3">
            <a:hlinkClick r:id="rId19" action="ppaction://hlinksldjump"/>
          </p:cNvPr>
          <p:cNvSpPr/>
          <p:nvPr>
            <p:custDataLst>
              <p:tags r:id="rId14"/>
            </p:custDataLst>
          </p:nvPr>
        </p:nvSpPr>
        <p:spPr>
          <a:xfrm>
            <a:off x="336000" y="1557338"/>
            <a:ext cx="508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sz="1600">
                <a:ln>
                  <a:noFill/>
                </a:ln>
                <a:solidFill>
                  <a:srgbClr val="FFFFFF"/>
                </a:solidFill>
                <a:latin typeface="TKTypeMedium" panose="020B0606030201060204" pitchFamily="34" charset="0"/>
              </a:rPr>
              <a:t>1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graphicFrame>
        <p:nvGraphicFramePr>
          <p:cNvPr id="24" name="Objekt 23" hidden="1"/>
          <p:cNvGraphicFramePr>
            <a:graphicFrameLocks noChangeAspect="1"/>
          </p:cNvGraphicFramePr>
          <p:nvPr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0179725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18" name="think-cell Folie" r:id="rId20" imgW="359" imgH="360" progId="TCLayout.ActiveDocument.1">
                  <p:embed/>
                </p:oleObj>
              </mc:Choice>
              <mc:Fallback>
                <p:oleObj name="think-cell Folie" r:id="rId20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67897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D5472-3B6E-F24F-973F-9B68FD521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C268A4-B62B-A949-BD81-7797276238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Picture Source: https://</a:t>
            </a:r>
            <a:r>
              <a:rPr lang="de-DE" dirty="0" err="1"/>
              <a:t>www.nytimes.com</a:t>
            </a:r>
            <a:r>
              <a:rPr lang="de-DE" dirty="0"/>
              <a:t>/2017/02/16/</a:t>
            </a:r>
            <a:r>
              <a:rPr lang="de-DE" dirty="0" err="1"/>
              <a:t>business</a:t>
            </a:r>
            <a:r>
              <a:rPr lang="de-DE" dirty="0"/>
              <a:t>/</a:t>
            </a:r>
            <a:r>
              <a:rPr lang="de-DE" dirty="0" err="1"/>
              <a:t>dealbook</a:t>
            </a:r>
            <a:r>
              <a:rPr lang="de-DE" dirty="0"/>
              <a:t>/trump-tweets-stock-market-trading-bots.</a:t>
            </a:r>
            <a:r>
              <a:rPr lang="de-DE" dirty="0" err="1"/>
              <a:t>html</a:t>
            </a:r>
            <a:r>
              <a:rPr lang="de-DE" dirty="0"/>
              <a:t>?_</a:t>
            </a:r>
            <a:r>
              <a:rPr lang="de-DE" dirty="0" err="1"/>
              <a:t>r</a:t>
            </a:r>
            <a:r>
              <a:rPr lang="de-DE" dirty="0"/>
              <a:t>=0</a:t>
            </a:r>
          </a:p>
        </p:txBody>
      </p:sp>
      <p:sp>
        <p:nvSpPr>
          <p:cNvPr id="4" name="Rechteck 5">
            <a:extLst>
              <a:ext uri="{FF2B5EF4-FFF2-40B4-BE49-F238E27FC236}">
                <a16:creationId xmlns:a16="http://schemas.microsoft.com/office/drawing/2014/main" id="{ABB9DB88-5408-8747-BBB4-774E0A99B9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7621" y="259200"/>
            <a:ext cx="11855999" cy="3590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600">
              <a:ln>
                <a:noFill/>
              </a:ln>
              <a:solidFill>
                <a:srgbClr val="4B5564"/>
              </a:solidFill>
              <a:latin typeface="TKTypeMedium" panose="020B0606030201060204" pitchFamily="34" charset="0"/>
            </a:endParaRPr>
          </a:p>
        </p:txBody>
      </p:sp>
      <p:sp>
        <p:nvSpPr>
          <p:cNvPr id="5" name="Rechteck 4">
            <a:hlinkClick r:id="rId5" action="ppaction://hlinksldjump"/>
            <a:extLst>
              <a:ext uri="{FF2B5EF4-FFF2-40B4-BE49-F238E27FC236}">
                <a16:creationId xmlns:a16="http://schemas.microsoft.com/office/drawing/2014/main" id="{61E6E737-C73B-7D48-B942-F8D4744035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36379" y="259200"/>
            <a:ext cx="2522358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FFFFFF"/>
                </a:solidFill>
                <a:latin typeface="TKTypeMedium" panose="020B0606030201060204" pitchFamily="34" charset="0"/>
              </a:rPr>
              <a:t>Problem and results summary</a:t>
            </a:r>
            <a:endParaRPr lang="en-US" sz="1600" dirty="0">
              <a:ln>
                <a:noFill/>
              </a:ln>
              <a:solidFill>
                <a:srgbClr val="FFFFFF"/>
              </a:solidFill>
              <a:latin typeface="TKTypeMedium" panose="020B0606030201060204" pitchFamily="34" charset="0"/>
            </a:endParaRPr>
          </a:p>
        </p:txBody>
      </p:sp>
      <p:sp>
        <p:nvSpPr>
          <p:cNvPr id="6" name="Rechteck 3">
            <a:hlinkClick r:id="rId5" action="ppaction://hlinksldjump"/>
            <a:extLst>
              <a:ext uri="{FF2B5EF4-FFF2-40B4-BE49-F238E27FC236}">
                <a16:creationId xmlns:a16="http://schemas.microsoft.com/office/drawing/2014/main" id="{D297F260-029F-3D4A-BC2D-4CDE590E002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8379" y="259200"/>
            <a:ext cx="508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sz="1600">
                <a:ln>
                  <a:noFill/>
                </a:ln>
                <a:solidFill>
                  <a:srgbClr val="FFFFFF"/>
                </a:solidFill>
                <a:latin typeface="TKTypeMedium" panose="020B0606030201060204" pitchFamily="34" charset="0"/>
              </a:rPr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E2C3A5-9E50-8C42-87B7-98D2C04352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872716"/>
            <a:ext cx="3670300" cy="173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6B2BF0-2C90-F74D-88F8-270D6B69E5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8" y="3378820"/>
            <a:ext cx="3568700" cy="2286000"/>
          </a:xfrm>
          <a:prstGeom prst="rect">
            <a:avLst/>
          </a:prstGeom>
        </p:spPr>
      </p:pic>
      <p:sp>
        <p:nvSpPr>
          <p:cNvPr id="13" name="Right Brace 12">
            <a:extLst>
              <a:ext uri="{FF2B5EF4-FFF2-40B4-BE49-F238E27FC236}">
                <a16:creationId xmlns:a16="http://schemas.microsoft.com/office/drawing/2014/main" id="{B5C9D25C-CCF1-C743-835B-7DC5879E1B7B}"/>
              </a:ext>
            </a:extLst>
          </p:cNvPr>
          <p:cNvSpPr/>
          <p:nvPr/>
        </p:nvSpPr>
        <p:spPr>
          <a:xfrm>
            <a:off x="4151784" y="981471"/>
            <a:ext cx="981823" cy="4896544"/>
          </a:xfrm>
          <a:prstGeom prst="rightBrace">
            <a:avLst>
              <a:gd name="adj1" fmla="val 124680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D0D9C1-9B2B-B244-B15A-BC7450F8602A}"/>
              </a:ext>
            </a:extLst>
          </p:cNvPr>
          <p:cNvSpPr/>
          <p:nvPr/>
        </p:nvSpPr>
        <p:spPr>
          <a:xfrm>
            <a:off x="12629501" y="960919"/>
            <a:ext cx="696033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de-DE" sz="1600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3938ACD-6548-E74A-85D5-DE1C634C6E98}"/>
              </a:ext>
            </a:extLst>
          </p:cNvPr>
          <p:cNvSpPr/>
          <p:nvPr/>
        </p:nvSpPr>
        <p:spPr>
          <a:xfrm>
            <a:off x="12623467" y="2016059"/>
            <a:ext cx="696033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de-DE" sz="1600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ED9E93B-13CA-F943-853A-D7CD1C935ECF}"/>
              </a:ext>
            </a:extLst>
          </p:cNvPr>
          <p:cNvSpPr/>
          <p:nvPr/>
        </p:nvSpPr>
        <p:spPr>
          <a:xfrm>
            <a:off x="12629501" y="3071199"/>
            <a:ext cx="696033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de-DE" sz="1600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D57E85A-C6C6-7A4E-AB27-8038081497C3}"/>
              </a:ext>
            </a:extLst>
          </p:cNvPr>
          <p:cNvSpPr/>
          <p:nvPr/>
        </p:nvSpPr>
        <p:spPr>
          <a:xfrm>
            <a:off x="12617433" y="4126339"/>
            <a:ext cx="696033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de-DE" sz="1600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6013BC8-2238-C343-A1C0-763EA8FC465E}"/>
              </a:ext>
            </a:extLst>
          </p:cNvPr>
          <p:cNvSpPr/>
          <p:nvPr/>
        </p:nvSpPr>
        <p:spPr>
          <a:xfrm>
            <a:off x="12610916" y="5181478"/>
            <a:ext cx="696033" cy="64807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</a:pPr>
            <a:endParaRPr lang="de-DE" sz="1600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F9551B-58EE-F344-B781-E1E5B2B0587B}"/>
              </a:ext>
            </a:extLst>
          </p:cNvPr>
          <p:cNvSpPr txBox="1"/>
          <p:nvPr/>
        </p:nvSpPr>
        <p:spPr>
          <a:xfrm>
            <a:off x="13313466" y="1172584"/>
            <a:ext cx="1576457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stock </a:t>
            </a:r>
            <a:r>
              <a:rPr lang="de-DE" sz="1600" dirty="0" err="1"/>
              <a:t>price</a:t>
            </a:r>
            <a:endParaRPr lang="de-DE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062DF4-3F69-7A4B-A846-3F69E2BC834E}"/>
              </a:ext>
            </a:extLst>
          </p:cNvPr>
          <p:cNvSpPr txBox="1"/>
          <p:nvPr/>
        </p:nvSpPr>
        <p:spPr>
          <a:xfrm>
            <a:off x="12524372" y="664200"/>
            <a:ext cx="934679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600" dirty="0"/>
              <a:t>Input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879F71-E250-824D-9E16-9BBB9A1B5DF4}"/>
              </a:ext>
            </a:extLst>
          </p:cNvPr>
          <p:cNvSpPr txBox="1"/>
          <p:nvPr/>
        </p:nvSpPr>
        <p:spPr>
          <a:xfrm>
            <a:off x="13325534" y="2233072"/>
            <a:ext cx="1318887" cy="221599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600" dirty="0" err="1"/>
              <a:t>Current</a:t>
            </a:r>
            <a:r>
              <a:rPr lang="de-DE" sz="1600" dirty="0"/>
              <a:t> Volume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431788-086F-7B48-A193-1B1E66AE14F3}"/>
              </a:ext>
            </a:extLst>
          </p:cNvPr>
          <p:cNvSpPr txBox="1"/>
          <p:nvPr/>
        </p:nvSpPr>
        <p:spPr>
          <a:xfrm>
            <a:off x="13329169" y="3143432"/>
            <a:ext cx="1656267" cy="4431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600" dirty="0" err="1"/>
              <a:t>Avg</a:t>
            </a:r>
            <a:r>
              <a:rPr lang="de-DE" sz="1600" dirty="0"/>
              <a:t>. Price </a:t>
            </a:r>
            <a:r>
              <a:rPr lang="de-DE" sz="1600" dirty="0" err="1"/>
              <a:t>Difference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Tag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0B50D-837A-B042-A010-F924BE20179A}"/>
              </a:ext>
            </a:extLst>
          </p:cNvPr>
          <p:cNvSpPr txBox="1"/>
          <p:nvPr/>
        </p:nvSpPr>
        <p:spPr>
          <a:xfrm>
            <a:off x="13332804" y="4229134"/>
            <a:ext cx="1656267" cy="4431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600" dirty="0" err="1"/>
              <a:t>Avg</a:t>
            </a:r>
            <a:r>
              <a:rPr lang="de-DE" sz="1600" dirty="0"/>
              <a:t>. Price </a:t>
            </a:r>
            <a:r>
              <a:rPr lang="de-DE" sz="1600" dirty="0" err="1"/>
              <a:t>Difference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Tag 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3284E5-3024-8544-A67B-3DC9F34AC685}"/>
              </a:ext>
            </a:extLst>
          </p:cNvPr>
          <p:cNvSpPr txBox="1"/>
          <p:nvPr/>
        </p:nvSpPr>
        <p:spPr>
          <a:xfrm>
            <a:off x="13332804" y="5266837"/>
            <a:ext cx="1656267" cy="4431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600" dirty="0" err="1"/>
              <a:t>Avg</a:t>
            </a:r>
            <a:r>
              <a:rPr lang="de-DE" sz="1600" dirty="0"/>
              <a:t>. Price </a:t>
            </a:r>
            <a:r>
              <a:rPr lang="de-DE" sz="1600" dirty="0" err="1"/>
              <a:t>Difference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Tag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D5EE90-0575-F74F-A015-B0E25ADC58DE}"/>
              </a:ext>
            </a:extLst>
          </p:cNvPr>
          <p:cNvSpPr txBox="1"/>
          <p:nvPr/>
        </p:nvSpPr>
        <p:spPr>
          <a:xfrm rot="16200000">
            <a:off x="10986069" y="2672850"/>
            <a:ext cx="2952328" cy="2215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de-DE" sz="1600" dirty="0">
                <a:solidFill>
                  <a:schemeClr val="bg2"/>
                </a:solidFill>
              </a:rPr>
              <a:t>HEADLINE WITH PUBDATE</a:t>
            </a:r>
          </a:p>
        </p:txBody>
      </p:sp>
    </p:spTree>
    <p:extLst>
      <p:ext uri="{BB962C8B-B14F-4D97-AF65-F5344CB8AC3E}">
        <p14:creationId xmlns:p14="http://schemas.microsoft.com/office/powerpoint/2010/main" val="31666905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88386-6ECD-0F42-9E88-CC711FB99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4462FE-FCD0-1148-8D44-128916BD05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Rechteck 12">
            <a:extLst>
              <a:ext uri="{FF2B5EF4-FFF2-40B4-BE49-F238E27FC236}">
                <a16:creationId xmlns:a16="http://schemas.microsoft.com/office/drawing/2014/main" id="{6E0F75D1-06C2-AC40-B09B-690BC4C1AEB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76" y="253455"/>
            <a:ext cx="11855999" cy="359073"/>
          </a:xfrm>
          <a:prstGeom prst="rect">
            <a:avLst/>
          </a:prstGeom>
          <a:solidFill>
            <a:srgbClr val="48A9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600">
              <a:ln>
                <a:noFill/>
              </a:ln>
              <a:solidFill>
                <a:srgbClr val="4B5564"/>
              </a:solidFill>
              <a:latin typeface="TKTypeMedium" panose="020B0606030201060204" pitchFamily="34" charset="0"/>
            </a:endParaRPr>
          </a:p>
        </p:txBody>
      </p:sp>
      <p:sp>
        <p:nvSpPr>
          <p:cNvPr id="6" name="Rechteck 7">
            <a:hlinkClick r:id="rId5" action="ppaction://hlinksldjump"/>
            <a:extLst>
              <a:ext uri="{FF2B5EF4-FFF2-40B4-BE49-F238E27FC236}">
                <a16:creationId xmlns:a16="http://schemas.microsoft.com/office/drawing/2014/main" id="{ECA6F174-4AC7-3348-B87F-3E3A525723A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41970" y="253456"/>
            <a:ext cx="651214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TKTypeMedium" panose="020B0606030201060204" pitchFamily="34" charset="0"/>
              </a:rPr>
              <a:t>Data and tidying</a:t>
            </a:r>
          </a:p>
        </p:txBody>
      </p:sp>
      <p:sp>
        <p:nvSpPr>
          <p:cNvPr id="7" name="Rechteck 6">
            <a:hlinkClick r:id="rId5" action="ppaction://hlinksldjump"/>
            <a:extLst>
              <a:ext uri="{FF2B5EF4-FFF2-40B4-BE49-F238E27FC236}">
                <a16:creationId xmlns:a16="http://schemas.microsoft.com/office/drawing/2014/main" id="{9CD577AB-BBFE-D347-B7FF-5116C2333BD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3970" y="253456"/>
            <a:ext cx="508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sz="1600">
                <a:ln>
                  <a:noFill/>
                </a:ln>
                <a:solidFill>
                  <a:schemeClr val="bg1"/>
                </a:solidFill>
                <a:latin typeface="TKTypeMedium" panose="020B060603020106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85231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33D0-98DB-5243-A502-190FEA6C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87176-6574-9F44-B6F0-B454DAF4A7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hteck 13">
            <a:extLst>
              <a:ext uri="{FF2B5EF4-FFF2-40B4-BE49-F238E27FC236}">
                <a16:creationId xmlns:a16="http://schemas.microsoft.com/office/drawing/2014/main" id="{AE1EA870-BD63-1746-B632-2B5015925CD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3873" y="267625"/>
            <a:ext cx="11855999" cy="359073"/>
          </a:xfrm>
          <a:prstGeom prst="rect">
            <a:avLst/>
          </a:prstGeom>
          <a:solidFill>
            <a:srgbClr val="C16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600">
              <a:ln>
                <a:noFill/>
              </a:ln>
              <a:solidFill>
                <a:srgbClr val="4B5564"/>
              </a:solidFill>
              <a:latin typeface="TKTypeMedium" panose="020B0606030201060204" pitchFamily="34" charset="0"/>
            </a:endParaRPr>
          </a:p>
        </p:txBody>
      </p:sp>
      <p:sp>
        <p:nvSpPr>
          <p:cNvPr id="5" name="Rechteck 9">
            <a:hlinkClick r:id="" action="ppaction://noaction"/>
            <a:extLst>
              <a:ext uri="{FF2B5EF4-FFF2-40B4-BE49-F238E27FC236}">
                <a16:creationId xmlns:a16="http://schemas.microsoft.com/office/drawing/2014/main" id="{8A231237-F0C1-5341-8969-3280246004D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40127" y="267625"/>
            <a:ext cx="2522358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TKTypeMedium" panose="020B0606030201060204" pitchFamily="34" charset="0"/>
              </a:rPr>
              <a:t>Models and parameters</a:t>
            </a:r>
          </a:p>
        </p:txBody>
      </p:sp>
      <p:sp>
        <p:nvSpPr>
          <p:cNvPr id="6" name="Rechteck 8">
            <a:hlinkClick r:id="" action="ppaction://noaction"/>
            <a:extLst>
              <a:ext uri="{FF2B5EF4-FFF2-40B4-BE49-F238E27FC236}">
                <a16:creationId xmlns:a16="http://schemas.microsoft.com/office/drawing/2014/main" id="{D191ED13-F467-F34A-81C5-D6139ED5B8A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2127" y="267625"/>
            <a:ext cx="508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sz="1600">
                <a:ln>
                  <a:noFill/>
                </a:ln>
                <a:solidFill>
                  <a:schemeClr val="bg1"/>
                </a:solidFill>
                <a:latin typeface="TKTypeMedium" panose="020B060603020106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71783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133D0-98DB-5243-A502-190FEA6C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87176-6574-9F44-B6F0-B454DAF4A70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hteck 14">
            <a:extLst>
              <a:ext uri="{FF2B5EF4-FFF2-40B4-BE49-F238E27FC236}">
                <a16:creationId xmlns:a16="http://schemas.microsoft.com/office/drawing/2014/main" id="{FB2EC7F9-854E-A041-AD95-A02BD57E8D0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16026" y="267086"/>
            <a:ext cx="11855999" cy="359073"/>
          </a:xfrm>
          <a:prstGeom prst="rect">
            <a:avLst/>
          </a:prstGeom>
          <a:solidFill>
            <a:srgbClr val="D4B4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1600">
              <a:ln>
                <a:noFill/>
              </a:ln>
              <a:solidFill>
                <a:srgbClr val="4B5564"/>
              </a:solidFill>
              <a:latin typeface="TKTypeMedium" panose="020B0606030201060204" pitchFamily="34" charset="0"/>
            </a:endParaRPr>
          </a:p>
        </p:txBody>
      </p:sp>
      <p:sp>
        <p:nvSpPr>
          <p:cNvPr id="5" name="Rechteck 11">
            <a:hlinkClick r:id="" action="ppaction://noaction"/>
            <a:extLst>
              <a:ext uri="{FF2B5EF4-FFF2-40B4-BE49-F238E27FC236}">
                <a16:creationId xmlns:a16="http://schemas.microsoft.com/office/drawing/2014/main" id="{26BFE13B-7057-D549-B02D-C56A64E4E05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827974" y="259200"/>
            <a:ext cx="2522358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chemeClr val="bg1"/>
                </a:solidFill>
                <a:latin typeface="TKTypeMedium" panose="020B0606030201060204" pitchFamily="34" charset="0"/>
              </a:rPr>
              <a:t>Technical analysis and findings</a:t>
            </a:r>
          </a:p>
        </p:txBody>
      </p:sp>
      <p:sp>
        <p:nvSpPr>
          <p:cNvPr id="6" name="Rechteck 10">
            <a:hlinkClick r:id="" action="ppaction://noaction"/>
            <a:extLst>
              <a:ext uri="{FF2B5EF4-FFF2-40B4-BE49-F238E27FC236}">
                <a16:creationId xmlns:a16="http://schemas.microsoft.com/office/drawing/2014/main" id="{51BC9CE0-2935-FA49-93D1-D44B0490FF6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19974" y="259200"/>
            <a:ext cx="508000" cy="359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55880" rIns="0" bIns="55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</a:pPr>
            <a:r>
              <a:rPr lang="de-DE" sz="1600">
                <a:ln>
                  <a:noFill/>
                </a:ln>
                <a:solidFill>
                  <a:schemeClr val="bg1"/>
                </a:solidFill>
                <a:latin typeface="TKTypeMedium" panose="020B060603020106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33897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BC5E6FF5-69D8-654A-9D3F-877AA40639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4" b="8124"/>
          <a:stretch>
            <a:fillRect/>
          </a:stretch>
        </p:blipFill>
        <p:spPr/>
      </p:pic>
      <p:sp>
        <p:nvSpPr>
          <p:cNvPr id="6" name="Rectangle 5"/>
          <p:cNvSpPr/>
          <p:nvPr/>
        </p:nvSpPr>
        <p:spPr>
          <a:xfrm>
            <a:off x="617" y="0"/>
            <a:ext cx="12191383" cy="6876000"/>
          </a:xfrm>
          <a:prstGeom prst="rect">
            <a:avLst/>
          </a:prstGeom>
          <a:gradFill flip="none" rotWithShape="1">
            <a:gsLst>
              <a:gs pos="0">
                <a:srgbClr val="FF6600">
                  <a:alpha val="74902"/>
                </a:srgbClr>
              </a:gs>
              <a:gs pos="72000">
                <a:srgbClr val="5F83C5">
                  <a:alpha val="75000"/>
                </a:srgbClr>
              </a:gs>
            </a:gsLst>
            <a:lin ang="2700000" scaled="1"/>
            <a:tileRect/>
          </a:gradFill>
          <a:ln w="19050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/>
          <a:lstStyle/>
          <a:p>
            <a:pPr algn="ctr"/>
            <a:endParaRPr lang="en-GB" cap="all" spc="20" dirty="0"/>
          </a:p>
        </p:txBody>
      </p:sp>
      <p:sp>
        <p:nvSpPr>
          <p:cNvPr id="16" name="Title 1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17" name="Subtitle 1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Max Franke</a:t>
            </a:r>
          </a:p>
        </p:txBody>
      </p:sp>
      <p:grpSp>
        <p:nvGrpSpPr>
          <p:cNvPr id="9" name="Group 8"/>
          <p:cNvGrpSpPr/>
          <p:nvPr/>
        </p:nvGrpSpPr>
        <p:grpSpPr>
          <a:xfrm flipV="1">
            <a:off x="309" y="2717321"/>
            <a:ext cx="12191383" cy="1017917"/>
            <a:chOff x="0" y="2717321"/>
            <a:chExt cx="9144000" cy="1017917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0" y="3204712"/>
              <a:ext cx="1620570" cy="0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prstDash val="solid"/>
              <a:miter lim="800000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620570" y="2717321"/>
              <a:ext cx="5902860" cy="1017917"/>
            </a:xfrm>
            <a:custGeom>
              <a:avLst/>
              <a:gdLst>
                <a:gd name="T0" fmla="*/ 5457 w 5756"/>
                <a:gd name="T1" fmla="*/ 433 h 433"/>
                <a:gd name="T2" fmla="*/ 5756 w 5756"/>
                <a:gd name="T3" fmla="*/ 433 h 433"/>
                <a:gd name="T4" fmla="*/ 5756 w 5756"/>
                <a:gd name="T5" fmla="*/ 0 h 433"/>
                <a:gd name="T6" fmla="*/ 0 w 5756"/>
                <a:gd name="T7" fmla="*/ 0 h 433"/>
                <a:gd name="T8" fmla="*/ 0 w 5756"/>
                <a:gd name="T9" fmla="*/ 433 h 433"/>
                <a:gd name="T10" fmla="*/ 299 w 5756"/>
                <a:gd name="T11" fmla="*/ 433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56" h="433">
                  <a:moveTo>
                    <a:pt x="5457" y="433"/>
                  </a:moveTo>
                  <a:lnTo>
                    <a:pt x="5756" y="433"/>
                  </a:lnTo>
                  <a:lnTo>
                    <a:pt x="5756" y="0"/>
                  </a:lnTo>
                  <a:lnTo>
                    <a:pt x="0" y="0"/>
                  </a:lnTo>
                  <a:lnTo>
                    <a:pt x="0" y="433"/>
                  </a:lnTo>
                  <a:lnTo>
                    <a:pt x="299" y="433"/>
                  </a:lnTo>
                </a:path>
              </a:pathLst>
            </a:custGeom>
            <a:noFill/>
            <a:ln w="76200">
              <a:solidFill>
                <a:srgbClr val="FFFFFF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rtlCol="0" anchor="ctr"/>
            <a:lstStyle/>
            <a:p>
              <a:pPr algn="ctr"/>
              <a:endParaRPr lang="en-GB" sz="9599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7523430" y="3226279"/>
              <a:ext cx="1620570" cy="0"/>
            </a:xfrm>
            <a:prstGeom prst="line">
              <a:avLst/>
            </a:prstGeom>
            <a:noFill/>
            <a:ln w="76200">
              <a:solidFill>
                <a:srgbClr val="FFFFFF"/>
              </a:solidFill>
              <a:prstDash val="solid"/>
              <a:head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2730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872595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6" name="think-cell Folie" r:id="rId6" imgW="359" imgH="360" progId="TCLayout.ActiveDocument.1">
                  <p:embed/>
                </p:oleObj>
              </mc:Choice>
              <mc:Fallback>
                <p:oleObj name="think-cell Folie" r:id="rId6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hteck 4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de-DE" sz="2200" dirty="0" err="1">
              <a:ln>
                <a:noFill/>
              </a:ln>
              <a:solidFill>
                <a:schemeClr val="tx1"/>
              </a:solidFill>
              <a:latin typeface="TKTypeMedium" panose="020B0606030201060204" pitchFamily="34" charset="0"/>
              <a:ea typeface="+mj-ea"/>
              <a:cs typeface="+mj-cs"/>
              <a:sym typeface="TKTypeMedium" panose="020B060603020106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Literature</a:t>
            </a:r>
            <a:r>
              <a:rPr lang="de-DE" dirty="0"/>
              <a:t> – eCommerce Performance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de-DE" dirty="0"/>
              <a:t>Performance Marketing [I. Kamps, D. </a:t>
            </a:r>
            <a:r>
              <a:rPr lang="de-DE" dirty="0" err="1"/>
              <a:t>Schetter</a:t>
            </a:r>
            <a:r>
              <a:rPr lang="de-DE" dirty="0"/>
              <a:t>], 2018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de-DE" dirty="0"/>
              <a:t>Case Study: </a:t>
            </a:r>
            <a:r>
              <a:rPr lang="de-DE" dirty="0" err="1"/>
              <a:t>Social</a:t>
            </a:r>
            <a:r>
              <a:rPr lang="de-DE" dirty="0"/>
              <a:t> Data-Analyse [</a:t>
            </a:r>
            <a:r>
              <a:rPr lang="de-DE" dirty="0" err="1"/>
              <a:t>Bonduelle</a:t>
            </a:r>
            <a:r>
              <a:rPr lang="de-DE" dirty="0"/>
              <a:t>, </a:t>
            </a:r>
            <a:r>
              <a:rPr lang="de-DE" dirty="0" err="1"/>
              <a:t>talkwalker</a:t>
            </a:r>
            <a:r>
              <a:rPr lang="de-DE" dirty="0"/>
              <a:t>], 2018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de-DE" dirty="0"/>
              <a:t>Whitepaper: KPIs im E-Commerce [</a:t>
            </a:r>
            <a:r>
              <a:rPr lang="de-DE" dirty="0" err="1"/>
              <a:t>dotsource</a:t>
            </a:r>
            <a:r>
              <a:rPr lang="de-DE" dirty="0"/>
              <a:t>], 2018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de-DE" dirty="0"/>
              <a:t>Kennzahlenmodell zur Erfolgsbewertung des E-Commerce [C. </a:t>
            </a:r>
            <a:r>
              <a:rPr lang="de-DE" dirty="0" err="1"/>
              <a:t>Hienerth</a:t>
            </a:r>
            <a:r>
              <a:rPr lang="de-DE" dirty="0"/>
              <a:t>], 2007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de-DE" dirty="0"/>
              <a:t>Trend Studie 2018 [</a:t>
            </a:r>
            <a:r>
              <a:rPr lang="de-DE" dirty="0" err="1"/>
              <a:t>Trakken</a:t>
            </a:r>
            <a:r>
              <a:rPr lang="de-DE" dirty="0"/>
              <a:t>], 2018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de-DE" dirty="0"/>
              <a:t>Whitepaper: Search-Engine Advertising optimieren [</a:t>
            </a:r>
            <a:r>
              <a:rPr lang="de-DE" dirty="0" err="1"/>
              <a:t>dotsource</a:t>
            </a:r>
            <a:r>
              <a:rPr lang="de-DE" dirty="0"/>
              <a:t>], 2016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de-DE" dirty="0"/>
              <a:t>Google Analytics und Co [H. Haller, M. Hartwig], 2010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3094" y="1246226"/>
            <a:ext cx="468052" cy="66815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3992" y="1771575"/>
            <a:ext cx="653592" cy="60532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7090" y="2376904"/>
            <a:ext cx="504056" cy="50479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57641" y="2742445"/>
            <a:ext cx="451200" cy="638032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47728" y="3284984"/>
            <a:ext cx="406316" cy="57801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92044" y="3788803"/>
            <a:ext cx="479357" cy="478569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0896" y="4184670"/>
            <a:ext cx="396444" cy="5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650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#10;&lt;root reqver=&quot;21047&quot;&gt;&lt;version val=&quot;2324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chDecimalSymbol17909&gt;.&lt;/m_chDecimalSymbol17909&gt;&lt;m_nGroupingDigits17909 val=&quot;3&quot;/&gt;&lt;m_chGroupingSymbol17909&gt;,&lt;/m_chGroupingSymbol17909&gt;&lt;m_strSuffix17909&gt;%&lt;/m_strSuffix17909&gt;&lt;/m_precDefaultPercent&gt;&lt;m_precDefaultDate/&gt;&lt;m_precDefaultYear/&gt;&lt;m_precDefaultQuarter/&gt;&lt;m_precDefaultMonth/&gt;&lt;m_precDefaultWeek/&gt;&lt;m_precDefaultDay/&gt;&lt;m_mruColor&gt;&lt;m_vecMRU length=&quot;2&quot;&gt;&lt;elem m_fUsage=&quot;1.00000000000000000000E+000&quot;&gt;&lt;m_msothmcolidx val=&quot;0&quot;/&gt;&lt;m_rgb r=&quot;0&quot; g=&quot;a0&quot; b=&quot;f5&quot;/&gt;&lt;m_ppcolschidx tagver0=&quot;23004&quot; tagname0=&quot;m_ppcolschidxUNRECOGNIZED&quot; val=&quot;0&quot;/&gt;&lt;m_nBrightness val=&quot;0&quot;/&gt;&lt;/elem&gt;&lt;elem m_fUsage=&quot;9.00000000000000020000E-001&quot;&gt;&lt;m_msothmcolidx val=&quot;0&quot;/&gt;&lt;m_rgb r=&quot;0&quot; g=&quot;78&quot; b=&quot;dc&quot;/&gt;&lt;m_ppcolschidx tagver0=&quot;23004&quot; tagname0=&quot;m_ppcolschidxUNRECOGNIZED&quot; val=&quot;0&quot;/&gt;&lt;m_nBrightness val=&quot;0&quot;/&gt;&lt;/elem&gt;&lt;/m_vecMRU&gt;&lt;/m_mruColor&gt;&lt;/CPresentation&gt;&lt;/root&gt;"/>
  <p:tag name="EE4P_STYLE_ID" val="16x9e03112-3f35-4972-a433-d1af116995fe"/>
  <p:tag name="EE4P_AGENDAWIZARD" val="&lt;ee4p&gt;&lt;layouts&gt;&lt;layout name=&quot;tk numbered&quot; id=&quot;53_2&quot;&gt;&lt;standard&gt;&lt;textframe horizontalAnchor=&quot;1&quot; marginBottom=&quot;4.4&quot; marginLeft=&quot;0&quot; marginRight=&quot;0&quot; marginTop=&quot;4.4&quot; orientation=&quot;1&quot; verticalAnchor=&quot;1&quot; /&gt;&lt;font name=&quot;TKTypeMedium&quot; bold=&quot;0&quot; italic=&quot;0&quot; color=&quot;#4B5564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40.000001&quot; /&gt;&lt;column field=&quot;topic&quot; label=&quot;Topic&quot; leftSpacing=&quot;0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20&quot; dock=&quot;2&quot; /&gt;&lt;column field=&quot;pageno&quot; label=&quot;Page No.&quot; visible=&quot;1&quot; checked=&quot;0&quot; leftSpacing=&quot;20&quot; rightSpacing=&quot;20&quot; dock=&quot;2&quot; /&gt;&lt;/columns&gt;&lt;position left=&quot;26.45669&quot; top=&quot;122.625&quot; width=&quot;907.0866&quot; height=&quot;357.159&quot; /&gt;&lt;subtitle&gt;&lt;position left=&quot;26.45669&quot; top=&quot;73.29504&quot; width=&quot;907.0866&quot; height=&quot;21.81095&quot; /&gt;&lt;font name=&quot;TKTypeMedium&quot; size=&quot;18&quot; bold=&quot;0&quot; italic=&quot;0&quot; underlineStyle=&quot;0&quot; color=&quot;#4B5564&quot; /&gt;&lt;textframe horizontalAnchor=&quot;1&quot; verticalAnchor=&quot;1&quot; orientation=&quot;1&quot; wordWrap=&quot;1&quot; autoSize=&quot;1&quot; marginLeft=&quot;0&quot; marginRight=&quot;0&quot; marginTop=&quot;0&quot; marginBottom=&quot;0&quot; /&gt;&lt;paragraphformat alignment=&quot;1&quot; lineRuleBefore=&quot;1&quot; lineRuleWithin=&quot;1&quot; lineRuleAfter=&quot;0&quot; spaceBefore=&quot;0&quot; spaceWithin=&quot;1&quot; spaceAfter=&quot;0&quot; /&gt;&lt;/subtitle&gt;&lt;settings allowedSizingModeIds=&quot;1|2&quot; allowedFontSizes=&quot;8|9|10|10.5|11|12|14|15|16|18&quot; allowedTimeFormatIds=&quot;1|2|3&quot; slideLayout=&quot;11&quot; customLayoutName=&quot;tk_headline|tk_Überschrift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15&quot; bottomMinSpacing=&quot;0&quot; bottomMaxSpacing=&quot;0&quot;&gt;&lt;element field=&quot;itemno&quot; type=&quot;autoshape&quot; autoShapeType=&quot;1&quot;&gt;&lt;textframe verticalAnchor=&quot;3&quot; /&gt;&lt;paragraphformat alignment=&quot;1&quot; /&gt;&lt;/element&gt;&lt;element field=&quot;topic&quot; type=&quot;autoshape&quot; autoShapeType=&quot;1&quot;&gt;&lt;paragraphformat alignment=&quot;1&quot; /&gt;&lt;/element&gt;&lt;element field=&quot;responsible&quot; type=&quot;autoshape&quot; autoShapeType=&quot;1&quot;&gt;&lt;paragraphformat alignment=&quot;1&quot; /&gt;&lt;/element&gt;&lt;element field=&quot;freecolumn&quot; type=&quot;autoshape&quot; autoShape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15&quot; bottomMinSpacing=&quot;0&quot; bottomMaxSpacing=&quot;0&quot;&gt;&lt;element type=&quot;autoshape&quot; autoShapeType=&quot;1&quot; value=&quot;&quot;&gt;&lt;position left=&quot;-26.45669&quot; top=&quot;0&quot; width=&quot;agendaWidth+26.45669&quot; height=&quot;itemHeight&quot; /&gt;&lt;fill foreColor=&quot;#00A0F5&quot; visible=&quot;1&quot; /&gt;&lt;/element&gt;&lt;element field=&quot;itemno&quot; type=&quot;autoshape&quot; autoShapeType=&quot;1&quot;&gt;&lt;textframe verticalAnchor=&quot;3&quot; /&gt;&lt;paragraphformat alignment=&quot;1&quot; /&gt;&lt;font color=&quot;#ffffff&quot; /&gt;&lt;/element&gt;&lt;element field=&quot;topic&quot; type=&quot;autoshape&quot; autoShapeType=&quot;1&quot;&gt;&lt;paragraphformat alignment=&quot;1&quot; /&gt;&lt;font color=&quot;#ffffff&quot; /&gt;&lt;/element&gt;&lt;element field=&quot;responsible&quot; type=&quot;autoshape&quot; autoShapeType=&quot;1&quot;&gt;&lt;paragraphformat alignment=&quot;1&quot; /&gt;&lt;font color=&quot;#ffffff&quot; /&gt;&lt;/element&gt;&lt;element field=&quot;freecolumn&quot; type=&quot;autoshape&quot; autoShapeType=&quot;1&quot;&gt;&lt;paragraphformat alignment=&quot;1&quot; /&gt;&lt;font color=&quot;#ffffff&quot; /&gt;&lt;/element&gt;&lt;element field=&quot;timeslot&quot; type=&quot;autoshape&quot; autoShapeType=&quot;1&quot;&gt;&lt;paragraphformat alignment=&quot;1&quot; /&gt;&lt;font color=&quot;#ffffff&quot; /&gt;&lt;/element&gt;&lt;element field=&quot;pageno&quot; type=&quot;autoshape&quot; autoShapeType=&quot;1&quot;&gt;&lt;paragraphformat alignment=&quot;3&quot; /&gt;&lt;font color=&quot;#ffffff&quot; /&gt;&lt;/element&gt;&lt;/case&gt;&lt;case level=&quot;2&quot; selected=&quot;0&quot; break=&quot;0&quot; topMinSpacing=&quot;0&quot; topMaxSpacing=&quot;3&quot; bottomMinSpacing=&quot;0&quot; bottomMaxSpacing=&quot;0&quot;&gt;&lt;element field=&quot;itemno&quot; type=&quot;autoshape&quot; autoShapeType=&quot;1&quot; indent=&quot;(level-1)*40.000001&quot; indentType=&quot;1&quot;&gt;&lt;textframe verticalAnchor=&quot;3&quot; /&gt;&lt;paragraphformat alignment=&quot;1&quot; /&gt;&lt;/element&gt;&lt;element field=&quot;topic&quot; type=&quot;autoshape&quot; autoShapeType=&quot;1&quot; indent=&quot;(level-1)*40.000001&quot; indentType=&quot;2&quot;&gt;&lt;paragraphformat alignment=&quot;1&quot; /&gt;&lt;/element&gt;&lt;element field=&quot;responsible&quot; type=&quot;autoshape&quot; autoShapeType=&quot;1&quot; indent=&quot;(level-1)*40.000001&quot; indentType=&quot;1&quot;&gt;&lt;paragraphformat alignment=&quot;1&quot; /&gt;&lt;/element&gt;&lt;element field=&quot;freecolumn&quot; type=&quot;autoshape&quot; autoShapeType=&quot;1&quot; indent=&quot;(level-1)*40.000001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2&quot; selected=&quot;1&quot; break=&quot;0&quot; topMinSpacing=&quot;0&quot; topMaxSpacing=&quot;3&quot; bottomMinSpacing=&quot;0&quot; bottomMaxSpacing=&quot;0&quot;&gt;&lt;element type=&quot;autoshape&quot; autoShapeType=&quot;1&quot; value=&quot;&quot;&gt;&lt;position left=&quot;-26.45669&quot; top=&quot;0&quot; width=&quot;agendaWidth+26.45669&quot; height=&quot;itemHeight&quot; /&gt;&lt;fill foreColor=&quot;#00A0F5&quot; visible=&quot;1&quot; /&gt;&lt;/element&gt;&lt;element field=&quot;itemno&quot; type=&quot;autoshape&quot; autoShapeType=&quot;1&quot; indent=&quot;(level-1)*40.000001&quot; indentType=&quot;1&quot;&gt;&lt;textframe verticalAnchor=&quot;3&quot; /&gt;&lt;paragraphformat alignment=&quot;1&quot; /&gt;&lt;font color=&quot;#ffffff&quot; /&gt;&lt;/element&gt;&lt;element field=&quot;topic&quot; type=&quot;autoshape&quot; autoShapeType=&quot;1&quot; indent=&quot;(level-1)*40.000001&quot; indentType=&quot;2&quot;&gt;&lt;paragraphformat alignment=&quot;1&quot; /&gt;&lt;font color=&quot;#ffffff&quot; /&gt;&lt;/element&gt;&lt;element field=&quot;responsible&quot; type=&quot;autoshape&quot; autoShapeType=&quot;1&quot; indent=&quot;(level-1)*40.000001&quot; indentType=&quot;1&quot;&gt;&lt;paragraphformat alignment=&quot;1&quot; /&gt;&lt;font color=&quot;#ffffff&quot; /&gt;&lt;/element&gt;&lt;element field=&quot;freecolumn&quot; type=&quot;autoshape&quot; autoShapeType=&quot;1&quot; indent=&quot;(level-1)*40.000001&quot; indentType=&quot;1&quot;&gt;&lt;paragraphformat alignment=&quot;1&quot; /&gt;&lt;font color=&quot;#ffffff&quot; /&gt;&lt;/element&gt;&lt;element field=&quot;timeslot&quot; type=&quot;autoshape&quot; autoShapeType=&quot;1&quot;&gt;&lt;paragraphformat alignment=&quot;1&quot; /&gt;&lt;font color=&quot;#ffffff&quot; /&gt;&lt;/element&gt;&lt;element field=&quot;pageno&quot; type=&quot;autoshape&quot; autoShapeType=&quot;1&quot;&gt;&lt;paragraphformat alignment=&quot;3&quot; /&gt;&lt;font color=&quot;#ffffff&quot; /&gt;&lt;/element&gt;&lt;/case&gt;&lt;case level=&quot;1&quot; selected=&quot;0&quot; break=&quot;1&quot; topMinSpacing=&quot;5&quot; topMaxSpacing=&quot;15&quot; bottomMinSpacing=&quot;0&quot; bottomMaxSpacing=&quot;0&quot;&gt;&lt;element field=&quot;topic&quot; type=&quot;autoshape&quot; autoShapeType=&quot;1&quot;&gt;&lt;paragraphformat alignment=&quot;1&quot; /&gt;&lt;font italic=&quot;1&quot; /&gt;&lt;/element&gt;&lt;element field=&quot;responsible&quot; type=&quot;autoshape&quot; autoShapeType=&quot;1&quot;&gt;&lt;paragraphformat alignment=&quot;1&quot; /&gt;&lt;font italic=&quot;1&quot; /&gt;&lt;/element&gt;&lt;element field=&quot;freecolumn&quot; type=&quot;autoshape&quot; autoShape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15&quot; bottomMinSpacing=&quot;0&quot; bottomMaxSpacing=&quot;0&quot;&gt;&lt;element type=&quot;autoshape&quot; autoShapeType=&quot;1&quot; value=&quot;&quot;&gt;&lt;position left=&quot;-26.45669&quot; top=&quot;0&quot; width=&quot;agendaWidth+26.45669&quot; height=&quot;itemHeight&quot; /&gt;&lt;fill foreColor=&quot;#00A0F5&quot; visible=&quot;1&quot; /&gt;&lt;/element&gt;&lt;element field=&quot;topic&quot; type=&quot;autoshape&quot; autoShapeType=&quot;1&quot;&gt;&lt;paragraphformat alignment=&quot;1&quot; /&gt;&lt;font italic=&quot;1&quot; color=&quot;#ffffff&quot; /&gt;&lt;/element&gt;&lt;element field=&quot;responsible&quot; type=&quot;autoshape&quot; autoShapeType=&quot;1&quot;&gt;&lt;paragraphformat alignment=&quot;1&quot; /&gt;&lt;font italic=&quot;1&quot; color=&quot;#ffffff&quot; /&gt;&lt;/element&gt;&lt;element field=&quot;freecolumn&quot; type=&quot;autoshape&quot; autoShapeType=&quot;1&quot;&gt;&lt;paragraphformat alignment=&quot;1&quot; /&gt;&lt;font italic=&quot;1&quot; color=&quot;#ffffff&quot; /&gt;&lt;/element&gt;&lt;element field=&quot;timeslot&quot; type=&quot;autoshape&quot; autoShapeType=&quot;1&quot;&gt;&lt;paragraphformat alignment=&quot;1&quot; /&gt;&lt;font italic=&quot;1&quot; color=&quot;#ffffff&quot; /&gt;&lt;/element&gt;&lt;element field=&quot;pageno&quot; type=&quot;autoshape&quot; autoShapeType=&quot;1&quot;&gt;&lt;paragraphformat alignment=&quot;3&quot; /&gt;&lt;font italic=&quot;1&quot; color=&quot;#ffffff&quot; /&gt;&lt;/element&gt;&lt;/case&gt;&lt;case level=&quot;2&quot; selected=&quot;0&quot; break=&quot;1&quot; topMinSpacing=&quot;0&quot; topMaxSpacing=&quot;3&quot; bottomMinSpacing=&quot;0&quot; bottomMaxSpacing=&quot;0&quot;&gt;&lt;element field=&quot;topic&quot; type=&quot;autoshape&quot; autoShapeType=&quot;1&quot; indent=&quot;(level-1)*40.000001&quot; indentType=&quot;2&quot;&gt;&lt;paragraphformat alignment=&quot;1&quot; /&gt;&lt;font italic=&quot;1&quot; /&gt;&lt;/element&gt;&lt;element field=&quot;responsible&quot; type=&quot;autoshape&quot; autoShapeType=&quot;1&quot; indent=&quot;(level-1)*40.000001&quot; indentType=&quot;1&quot;&gt;&lt;paragraphformat alignment=&quot;1&quot; /&gt;&lt;font italic=&quot;1&quot; /&gt;&lt;/element&gt;&lt;element field=&quot;freecolumn&quot; type=&quot;autoshape&quot; autoShapeType=&quot;1&quot; indent=&quot;(level-1)*40.000001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2&quot; selected=&quot;1&quot; break=&quot;1&quot; topMinSpacing=&quot;0&quot; topMaxSpacing=&quot;3&quot; bottomMinSpacing=&quot;0&quot; bottomMaxSpacing=&quot;0&quot;&gt;&lt;element type=&quot;autoshape&quot; autoShapeType=&quot;1&quot; value=&quot;&quot;&gt;&lt;position left=&quot;-26.45669&quot; top=&quot;0&quot; width=&quot;agendaWidth+26.45669&quot; height=&quot;itemHeight&quot; /&gt;&lt;fill foreColor=&quot;#00A0F5&quot; visible=&quot;1&quot; /&gt;&lt;/element&gt;&lt;element field=&quot;topic&quot; type=&quot;autoshape&quot; autoShapeType=&quot;1&quot; indent=&quot;(level-1)*40.000001&quot; indentType=&quot;2&quot;&gt;&lt;paragraphformat alignment=&quot;1&quot; /&gt;&lt;font italic=&quot;1&quot; color=&quot;#ffffff&quot; /&gt;&lt;/element&gt;&lt;element field=&quot;responsible&quot; type=&quot;autoshape&quot; autoShapeType=&quot;1&quot; indent=&quot;(level-1)*40.000001&quot; indentType=&quot;1&quot;&gt;&lt;paragraphformat alignment=&quot;1&quot; /&gt;&lt;font italic=&quot;1&quot; color=&quot;#ffffff&quot; /&gt;&lt;/element&gt;&lt;element field=&quot;freecolumn&quot; type=&quot;autoshape&quot; autoShapeType=&quot;1&quot; indent=&quot;(level-1)*40.000001&quot; indentType=&quot;1&quot;&gt;&lt;paragraphformat alignment=&quot;1&quot; /&gt;&lt;font italic=&quot;1&quot; color=&quot;#ffffff&quot; /&gt;&lt;/element&gt;&lt;element field=&quot;timeslot&quot; type=&quot;autoshape&quot; autoShapeType=&quot;1&quot;&gt;&lt;paragraphformat alignment=&quot;1&quot; /&gt;&lt;font italic=&quot;1&quot; color=&quot;#ffffff&quot; /&gt;&lt;/element&gt;&lt;element field=&quot;pageno&quot; type=&quot;autoshape&quot; autoShapeType=&quot;1&quot;&gt;&lt;paragraphformat alignment=&quot;3&quot; /&gt;&lt;font italic=&quot;1&quot; color=&quot;#ffffff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startTime=&quot;540&quot; timeFormatId=&quot;1&quot; startItemNo=&quot;1&quot; createSingleAgendaSlide=&quot;0&quot; createSeparatingSlides=&quot;1&quot; createBackupSlide=&quot;0&quot; layoutId=&quot;53_2&quot; fontSizeAuto=&quot;0&quot; createSections=&quot;0&quot;&gt;&lt;columns&gt;&lt;column field=&quot;itemno&quot; label=&quot;No.&quot; checked=&quot;1&quot; leftSpacing=&quot;0&quot; rightSpacing=&quot;0&quot; dock=&quot;1&quot; fixedWidth=&quot;40.000001&quot; /&gt;&lt;column field=&quot;topic&quot; label=&quot;Topic&quot; leftSpacing=&quot;0&quot; rightDistribute=&quot;1&quot; dock=&quot;1&quot; rightSpacing=&quot;668.4757&quot; /&gt;&lt;column field=&quot;responsible&quot; label=&quot;Responsible&quot; visible=&quot;1&quot; checked=&quot;0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0&quot; leftSpacing=&quot;10&quot; rightSpacing=&quot;20&quot; dock=&quot;2&quot; /&gt;&lt;column field=&quot;pageno&quot; label=&quot;Page No.&quot; visible=&quot;1&quot; checked=&quot;0&quot; leftSpacing=&quot;20&quot; rightSpacing=&quot;20&quot; dock=&quot;2&quot; /&gt;&lt;/columns&gt;&lt;items&gt;&lt;item duration=&quot;30&quot; id=&quot;a31a7ae5-edf5-4bf9-bf87-9474186608e8&quot; parentId=&quot;&quot; level=&quot;1&quot; generateAgendaSlide=&quot;1&quot; showAgendaItem=&quot;1&quot; isBreak=&quot;0&quot; topic=&quot;Aufgabenblöcke im Praktikum&quot; agendaSlideId=&quot;85a0de3c-3898-4109-9b26-c58a957ed03c&quot; /&gt;&lt;item duration=&quot;30&quot; id=&quot;056afe02-9fff-453e-9708-79b201040909&quot; parentId=&quot;&quot; level=&quot;1&quot; generateAgendaSlide=&quot;1&quot; showAgendaItem=&quot;1&quot; isBreak=&quot;0&quot; topic=&quot;Ausgewählte Aufgabenfelder&quot; agendaSlideId=&quot;bef754c8-62b8-44dd-8684-79604ed70b0c&quot; /&gt;&lt;item duration=&quot;30&quot; id=&quot;6450a0be-7a70-4554-b8c8-ff35dfd580a0&quot; parentId=&quot;&quot; level=&quot;1&quot; generateAgendaSlide=&quot;1&quot; showAgendaItem=&quot;1&quot; isBreak=&quot;0&quot; topic=&quot;Praktikumsprojekt&quot; agendaSlideId=&quot;3ca5217d-3e8c-45bb-a901-8cfeaead9eb1&quot; /&gt;&lt;item duration=&quot;30&quot; id=&quot;c478e76b-fc17-4ff8-b040-efe2ad760fd2&quot; parentId=&quot;&quot; level=&quot;1&quot; generateAgendaSlide=&quot;1&quot; showAgendaItem=&quot;1&quot; isBreak=&quot;0&quot; topic=&quot;Recap &amp;amp; Ausblick&quot; agendaSlideId=&quot;52f47b0e-ddfd-4616-9cdc-175859aadf99&quot; /&gt;&lt;/items&gt;&lt;/agenda&gt;&lt;/contents&gt;&lt;/ee4p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47b0e-ddfd-4616-9cdc-175859aadf99_Topic"/>
  <p:tag name="EE4P_AGENDAWIZARD_CONTENT" val="/Recap &amp; Ausblick"/>
  <p:tag name="EE4P_AGENDAWIZARD_PROPERTIES" val="66.4567/252.4454/198.6109/28.2734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47b0e-ddfd-4616-9cdc-175859aadf99_ItemNo"/>
  <p:tag name="EE4P_AGENDAWIZARD_CONTENT" val="/4"/>
  <p:tag name="EE4P_AGENDAWIZARD_PROPERTIES" val="26.45669/252.4454/40/28.2734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ca5217d-3e8c-45bb-a901-8cfeaead9eb1_Topic"/>
  <p:tag name="EE4P_AGENDAWIZARD_CONTENT" val="/Praktikumsprojekt"/>
  <p:tag name="EE4P_AGENDAWIZARD_PROPERTIES" val="66.4567/209.172/198.6109/28.2734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ca5217d-3e8c-45bb-a901-8cfeaead9eb1_ItemNo"/>
  <p:tag name="EE4P_AGENDAWIZARD_CONTENT" val="/3"/>
  <p:tag name="EE4P_AGENDAWIZARD_PROPERTIES" val="26.45669/209.172/40/28.2734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ef754c8-62b8-44dd-8684-79604ed70b0c_Topic"/>
  <p:tag name="EE4P_AGENDAWIZARD_CONTENT" val="/Ausgewählte Aufgabenfelder"/>
  <p:tag name="EE4P_AGENDAWIZARD_PROPERTIES" val="66.4567/165.8985/198.6109/28.2734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ef754c8-62b8-44dd-8684-79604ed70b0c_ItemNo"/>
  <p:tag name="EE4P_AGENDAWIZARD_CONTENT" val="/2"/>
  <p:tag name="EE4P_AGENDAWIZARD_PROPERTIES" val="26.45669/165.8985/40/28.2734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Elemen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Topic"/>
  <p:tag name="EE4P_AGENDAWIZARD_CONTENT" val="/Aufgabenblöcke im Praktikum"/>
  <p:tag name="EE4P_AGENDAWIZARD_PROPERTIES" val="66.4567/122.625/198.6109/28.273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ItemNo"/>
  <p:tag name="EE4P_AGENDAWIZARD_CONTENT" val="/1"/>
  <p:tag name="EE4P_AGENDAWIZARD_PROPERTIES" val="26.45669/122.625/40/28.2734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Elemen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Topic"/>
  <p:tag name="EE4P_AGENDAWIZARD_CONTENT" val="/Aufgabenblöcke im Praktikum"/>
  <p:tag name="EE4P_AGENDAWIZARD_PROPERTIES" val="66.4567/122.625/198.6109/28.273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ItemNo"/>
  <p:tag name="EE4P_AGENDAWIZARD_CONTENT" val="/1"/>
  <p:tag name="EE4P_AGENDAWIZARD_PROPERTIES" val="26.45669/122.625/40/28.2734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Elemen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ef754c8-62b8-44dd-8684-79604ed70b0c_Topic"/>
  <p:tag name="EE4P_AGENDAWIZARD_CONTENT" val="/Ausgewählte Aufgabenfelder"/>
  <p:tag name="EE4P_AGENDAWIZARD_PROPERTIES" val="66.4567/165.8985/198.6109/28.2734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bef754c8-62b8-44dd-8684-79604ed70b0c_ItemNo"/>
  <p:tag name="EE4P_AGENDAWIZARD_CONTENT" val="/2"/>
  <p:tag name="EE4P_AGENDAWIZARD_PROPERTIES" val="26.45669/165.8985/40/28.2734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Elemen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ca5217d-3e8c-45bb-a901-8cfeaead9eb1_Topic"/>
  <p:tag name="EE4P_AGENDAWIZARD_CONTENT" val="/Praktikumsprojekt"/>
  <p:tag name="EE4P_AGENDAWIZARD_PROPERTIES" val="66.4567/209.172/198.6109/28.2734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3ca5217d-3e8c-45bb-a901-8cfeaead9eb1_ItemNo"/>
  <p:tag name="EE4P_AGENDAWIZARD_CONTENT" val="/3"/>
  <p:tag name="EE4P_AGENDAWIZARD_PROPERTIES" val="26.45669/209.172/40/28.2734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Element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47b0e-ddfd-4616-9cdc-175859aadf99_Topic"/>
  <p:tag name="EE4P_AGENDAWIZARD_CONTENT" val="/Recap &amp; Ausblick"/>
  <p:tag name="EE4P_AGENDAWIZARD_PROPERTIES" val="66.4567/252.4454/198.6109/28.2734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2f47b0e-ddfd-4616-9cdc-175859aadf99_ItemNo"/>
  <p:tag name="EE4P_AGENDAWIZARD_CONTENT" val="/4"/>
  <p:tag name="EE4P_AGENDAWIZARD_PROPERTIES" val="26.45669/252.4454/40/28.2734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H0qBN_GTA2Rr_kN5uyxf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m_c7.vhSfaa6CnI7MM7Z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85a0de3c-3898-4109-9b26-c58a957ed03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Elemen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Element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85a0de3c-3898-4109-9b26-c58a957ed03c_Element"/>
</p:tagLst>
</file>

<file path=ppt/theme/theme1.xml><?xml version="1.0" encoding="utf-8"?>
<a:theme xmlns:a="http://schemas.openxmlformats.org/drawingml/2006/main" name="160229_1150_Master_16 9_ENGL">
  <a:themeElements>
    <a:clrScheme name="Crocus Light - 01-Multicolour">
      <a:dk1>
        <a:srgbClr val="2E2E2E"/>
      </a:dk1>
      <a:lt1>
        <a:srgbClr val="FFFFFF"/>
      </a:lt1>
      <a:dk2>
        <a:srgbClr val="737373"/>
      </a:dk2>
      <a:lt2>
        <a:srgbClr val="D8D8D8"/>
      </a:lt2>
      <a:accent1>
        <a:srgbClr val="4281A4"/>
      </a:accent1>
      <a:accent2>
        <a:srgbClr val="48A9A6"/>
      </a:accent2>
      <a:accent3>
        <a:srgbClr val="C1666B"/>
      </a:accent3>
      <a:accent4>
        <a:srgbClr val="D4B483"/>
      </a:accent4>
      <a:accent5>
        <a:srgbClr val="555358"/>
      </a:accent5>
      <a:accent6>
        <a:srgbClr val="8F9491"/>
      </a:accent6>
      <a:hlink>
        <a:srgbClr val="4281A4"/>
      </a:hlink>
      <a:folHlink>
        <a:srgbClr val="FFC000"/>
      </a:folHlink>
    </a:clrScheme>
    <a:fontScheme name="tk">
      <a:majorFont>
        <a:latin typeface="TKTypeBold"/>
        <a:ea typeface=""/>
        <a:cs typeface=""/>
      </a:majorFont>
      <a:minorFont>
        <a:latin typeface="TKType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spcBef>
            <a:spcPts val="600"/>
          </a:spcBef>
          <a:spcAft>
            <a:spcPts val="0"/>
          </a:spcAft>
          <a:defRPr sz="1600" dirty="0" err="1" smtClean="0">
            <a:ln>
              <a:noFill/>
            </a:ln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>
        <a:spAutoFit/>
      </a:bodyPr>
      <a:lstStyle>
        <a:defPPr>
          <a:lnSpc>
            <a:spcPct val="90000"/>
          </a:lnSpc>
          <a:spcBef>
            <a:spcPts val="600"/>
          </a:spcBef>
          <a:defRPr sz="1600"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2334</TotalTime>
  <Words>200</Words>
  <Application>Microsoft Macintosh PowerPoint</Application>
  <PresentationFormat>Widescreen</PresentationFormat>
  <Paragraphs>39</Paragraphs>
  <Slides>8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TKTypeBold</vt:lpstr>
      <vt:lpstr>TKTypeMedium</vt:lpstr>
      <vt:lpstr>160229_1150_Master_16 9_ENGL</vt:lpstr>
      <vt:lpstr>think-cell Folie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Thank you</vt:lpstr>
      <vt:lpstr>Literature – eCommerce Performance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Mika, Sebastian</dc:creator>
  <cp:lastModifiedBy>Maximilian Franke</cp:lastModifiedBy>
  <cp:revision>238</cp:revision>
  <dcterms:created xsi:type="dcterms:W3CDTF">2016-02-29T11:32:33Z</dcterms:created>
  <dcterms:modified xsi:type="dcterms:W3CDTF">2020-04-27T08:12:33Z</dcterms:modified>
</cp:coreProperties>
</file>